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pecial Elite" panose="020B0604020202020204" charset="0"/>
      <p:regular r:id="rId14"/>
    </p:embeddedFont>
    <p:embeddedFont>
      <p:font typeface="Calibri" panose="020F0502020204030204" pitchFamily="3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Yellowtail" panose="020B0604020202020204" charset="0"/>
      <p:regular r:id="rId23"/>
    </p:embeddedFont>
    <p:embeddedFont>
      <p:font typeface="Roboto Slab" panose="020B0604020202020204" charset="0"/>
      <p:regular r:id="rId24"/>
      <p:bold r:id="rId25"/>
    </p:embeddedFont>
    <p:embeddedFont>
      <p:font typeface="Homemade Apple" panose="020B0604020202020204" charset="0"/>
      <p:regular r:id="rId26"/>
    </p:embeddedFont>
    <p:embeddedFont>
      <p:font typeface="Impact" panose="020B0806030902050204" pitchFamily="34" charset="0"/>
      <p:regular r:id="rId27"/>
    </p:embeddedFont>
    <p:embeddedFont>
      <p:font typeface="Wallpoet" panose="020B0604020202020204" charset="0"/>
      <p:regular r:id="rId28"/>
    </p:embeddedFont>
    <p:embeddedFont>
      <p:font typeface="Cambria" panose="02040503050406030204" pitchFamily="18" charset="0"/>
      <p:regular r:id="rId29"/>
      <p:bold r:id="rId30"/>
      <p:italic r:id="rId31"/>
      <p:boldItalic r:id="rId32"/>
    </p:embeddedFont>
    <p:embeddedFont>
      <p:font typeface="Amatic SC" panose="020B0604020202020204" charset="-79"/>
      <p:regular r:id="rId33"/>
      <p:bold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presProps" Target="presProps.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35cbd0e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35cbd0e8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30ad0f45c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30ad0f45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3525297a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3525297a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3525297a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3525297a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3525297ae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3525297ae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3525297ae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3525297ae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525297ae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525297ae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9aba279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9aba279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35cbd0e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35cbd0e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be60955a89f29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be60955a89f29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1796250"/>
            <a:ext cx="5783400" cy="850200"/>
          </a:xfrm>
          <a:prstGeom prst="rect">
            <a:avLst/>
          </a:prstGeom>
          <a:ln w="762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1C232"/>
                </a:solidFill>
              </a:rPr>
              <a:t>Tuscola AFJROTC </a:t>
            </a:r>
            <a:endParaRPr>
              <a:solidFill>
                <a:srgbClr val="F1C232"/>
              </a:solidFill>
            </a:endParaRPr>
          </a:p>
        </p:txBody>
      </p:sp>
      <p:sp>
        <p:nvSpPr>
          <p:cNvPr id="64" name="Google Shape;64;p13"/>
          <p:cNvSpPr txBox="1">
            <a:spLocks noGrp="1"/>
          </p:cNvSpPr>
          <p:nvPr>
            <p:ph type="subTitle" idx="1"/>
          </p:nvPr>
        </p:nvSpPr>
        <p:spPr>
          <a:xfrm>
            <a:off x="1680302" y="3049450"/>
            <a:ext cx="5783400" cy="909000"/>
          </a:xfrm>
          <a:prstGeom prst="rect">
            <a:avLst/>
          </a:prstGeom>
          <a:ln w="762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1C232"/>
                </a:solidFill>
              </a:rPr>
              <a:t>NC-075</a:t>
            </a:r>
            <a:endParaRPr b="1">
              <a:solidFill>
                <a:srgbClr val="F1C232"/>
              </a:solidFill>
            </a:endParaRPr>
          </a:p>
          <a:p>
            <a:pPr marL="0" lvl="0" indent="0" algn="ctr" rtl="0">
              <a:spcBef>
                <a:spcPts val="0"/>
              </a:spcBef>
              <a:spcAft>
                <a:spcPts val="0"/>
              </a:spcAft>
              <a:buNone/>
            </a:pPr>
            <a:r>
              <a:rPr lang="en" b="1">
                <a:solidFill>
                  <a:srgbClr val="F1C232"/>
                </a:solidFill>
              </a:rPr>
              <a:t>Never Say Die!</a:t>
            </a:r>
            <a:endParaRPr b="1">
              <a:solidFill>
                <a:srgbClr val="F1C23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47325" y="258275"/>
            <a:ext cx="2755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rgbClr val="FFE599"/>
                </a:solidFill>
              </a:rPr>
              <a:t>Veterans Day Luncheon </a:t>
            </a:r>
            <a:endParaRPr sz="1800" b="1">
              <a:solidFill>
                <a:srgbClr val="FFE599"/>
              </a:solidFill>
            </a:endParaRPr>
          </a:p>
        </p:txBody>
      </p:sp>
      <p:sp>
        <p:nvSpPr>
          <p:cNvPr id="127" name="Google Shape;127;p22"/>
          <p:cNvSpPr txBox="1">
            <a:spLocks noGrp="1"/>
          </p:cNvSpPr>
          <p:nvPr>
            <p:ph type="body" idx="1"/>
          </p:nvPr>
        </p:nvSpPr>
        <p:spPr>
          <a:xfrm>
            <a:off x="147325" y="1046025"/>
            <a:ext cx="3705300" cy="17280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 sz="1400" b="1">
                <a:solidFill>
                  <a:srgbClr val="F1C232"/>
                </a:solidFill>
                <a:latin typeface="Times New Roman"/>
                <a:ea typeface="Times New Roman"/>
                <a:cs typeface="Times New Roman"/>
                <a:sym typeface="Times New Roman"/>
              </a:rPr>
              <a:t>Our 15th Annual VDL.</a:t>
            </a:r>
            <a:endParaRPr sz="1400" b="1">
              <a:solidFill>
                <a:srgbClr val="F1C232"/>
              </a:solidFill>
              <a:latin typeface="Times New Roman"/>
              <a:ea typeface="Times New Roman"/>
              <a:cs typeface="Times New Roman"/>
              <a:sym typeface="Times New Roman"/>
            </a:endParaRPr>
          </a:p>
          <a:p>
            <a:pPr marL="0" lvl="0" indent="0" algn="l" rtl="0">
              <a:lnSpc>
                <a:spcPct val="138000"/>
              </a:lnSpc>
              <a:spcBef>
                <a:spcPts val="1600"/>
              </a:spcBef>
              <a:spcAft>
                <a:spcPts val="0"/>
              </a:spcAft>
              <a:buNone/>
            </a:pPr>
            <a:r>
              <a:rPr lang="en" sz="1400" b="1">
                <a:solidFill>
                  <a:srgbClr val="F1C232"/>
                </a:solidFill>
                <a:latin typeface="Times New Roman"/>
                <a:ea typeface="Times New Roman"/>
                <a:cs typeface="Times New Roman"/>
                <a:sym typeface="Times New Roman"/>
              </a:rPr>
              <a:t>We provide a free lunch to our local veterans.</a:t>
            </a:r>
            <a:endParaRPr sz="1400" b="1">
              <a:solidFill>
                <a:srgbClr val="F1C232"/>
              </a:solidFill>
              <a:latin typeface="Times New Roman"/>
              <a:ea typeface="Times New Roman"/>
              <a:cs typeface="Times New Roman"/>
              <a:sym typeface="Times New Roman"/>
            </a:endParaRPr>
          </a:p>
          <a:p>
            <a:pPr marL="0" lvl="0" indent="0" algn="l" rtl="0">
              <a:lnSpc>
                <a:spcPct val="138000"/>
              </a:lnSpc>
              <a:spcBef>
                <a:spcPts val="1600"/>
              </a:spcBef>
              <a:spcAft>
                <a:spcPts val="0"/>
              </a:spcAft>
              <a:buNone/>
            </a:pPr>
            <a:r>
              <a:rPr lang="en" sz="1400" b="1">
                <a:solidFill>
                  <a:srgbClr val="F1C232"/>
                </a:solidFill>
                <a:latin typeface="Times New Roman"/>
                <a:ea typeface="Times New Roman"/>
                <a:cs typeface="Times New Roman"/>
                <a:sym typeface="Times New Roman"/>
              </a:rPr>
              <a:t>You have the  opportunity to sit and actually talk to a one of our local heroes who served our country.  </a:t>
            </a:r>
            <a:endParaRPr sz="1400" b="1">
              <a:solidFill>
                <a:srgbClr val="F1C232"/>
              </a:solidFill>
              <a:latin typeface="Times New Roman"/>
              <a:ea typeface="Times New Roman"/>
              <a:cs typeface="Times New Roman"/>
              <a:sym typeface="Times New Roman"/>
            </a:endParaRPr>
          </a:p>
          <a:p>
            <a:pPr marL="0" lvl="0" indent="0" algn="l" rtl="0">
              <a:spcBef>
                <a:spcPts val="1600"/>
              </a:spcBef>
              <a:spcAft>
                <a:spcPts val="0"/>
              </a:spcAft>
              <a:buNone/>
            </a:pPr>
            <a:endParaRPr sz="2400">
              <a:solidFill>
                <a:srgbClr val="D9D9D9"/>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128" name="Google Shape;128;p22"/>
          <p:cNvPicPr preferRelativeResize="0"/>
          <p:nvPr/>
        </p:nvPicPr>
        <p:blipFill>
          <a:blip r:embed="rId3">
            <a:alphaModFix/>
          </a:blip>
          <a:stretch>
            <a:fillRect/>
          </a:stretch>
        </p:blipFill>
        <p:spPr>
          <a:xfrm>
            <a:off x="278850" y="2774075"/>
            <a:ext cx="2624201" cy="1968151"/>
          </a:xfrm>
          <a:prstGeom prst="rect">
            <a:avLst/>
          </a:prstGeom>
          <a:noFill/>
          <a:ln>
            <a:noFill/>
          </a:ln>
        </p:spPr>
      </p:pic>
      <p:cxnSp>
        <p:nvCxnSpPr>
          <p:cNvPr id="129" name="Google Shape;129;p22"/>
          <p:cNvCxnSpPr/>
          <p:nvPr/>
        </p:nvCxnSpPr>
        <p:spPr>
          <a:xfrm flipH="1">
            <a:off x="4128875" y="30975"/>
            <a:ext cx="23100" cy="5135700"/>
          </a:xfrm>
          <a:prstGeom prst="straightConnector1">
            <a:avLst/>
          </a:prstGeom>
          <a:noFill/>
          <a:ln w="114300" cap="flat" cmpd="sng">
            <a:solidFill>
              <a:srgbClr val="EFEFEF"/>
            </a:solidFill>
            <a:prstDash val="solid"/>
            <a:round/>
            <a:headEnd type="none" w="med" len="med"/>
            <a:tailEnd type="none" w="med" len="med"/>
          </a:ln>
        </p:spPr>
      </p:cxnSp>
      <p:sp>
        <p:nvSpPr>
          <p:cNvPr id="130" name="Google Shape;130;p22"/>
          <p:cNvSpPr txBox="1"/>
          <p:nvPr/>
        </p:nvSpPr>
        <p:spPr>
          <a:xfrm>
            <a:off x="4128875" y="861719"/>
            <a:ext cx="3273300" cy="22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595959"/>
              </a:buClr>
              <a:buSzPts val="1400"/>
              <a:buFont typeface="Arial"/>
              <a:buNone/>
            </a:pPr>
            <a:r>
              <a:rPr lang="en" sz="1700" b="1">
                <a:solidFill>
                  <a:srgbClr val="FFD966"/>
                </a:solidFill>
                <a:latin typeface="Cambria"/>
                <a:ea typeface="Cambria"/>
                <a:cs typeface="Cambria"/>
                <a:sym typeface="Cambria"/>
              </a:rPr>
              <a:t>Military Ball is held at the end of  the year around the time of prom. The events that happen at this event are formal and well organized. This event is the top event to enjoy. It begins as a strict and formal event but it does trickle down to an energetic and fun time</a:t>
            </a:r>
            <a:r>
              <a:rPr lang="en" sz="2400" b="1">
                <a:solidFill>
                  <a:srgbClr val="FFD966"/>
                </a:solidFill>
                <a:latin typeface="Cambria"/>
                <a:ea typeface="Cambria"/>
                <a:cs typeface="Cambria"/>
                <a:sym typeface="Cambria"/>
              </a:rPr>
              <a:t>. </a:t>
            </a:r>
            <a:endParaRPr>
              <a:solidFill>
                <a:srgbClr val="FFD966"/>
              </a:solidFill>
              <a:latin typeface="Cambria"/>
              <a:ea typeface="Cambria"/>
              <a:cs typeface="Cambria"/>
              <a:sym typeface="Cambria"/>
            </a:endParaRPr>
          </a:p>
        </p:txBody>
      </p:sp>
      <p:sp>
        <p:nvSpPr>
          <p:cNvPr id="131" name="Google Shape;131;p22"/>
          <p:cNvSpPr txBox="1"/>
          <p:nvPr/>
        </p:nvSpPr>
        <p:spPr>
          <a:xfrm>
            <a:off x="4128875" y="30975"/>
            <a:ext cx="2851800" cy="10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D966"/>
                </a:solidFill>
              </a:rPr>
              <a:t>Military ball</a:t>
            </a:r>
            <a:endParaRPr sz="2600" b="1">
              <a:solidFill>
                <a:srgbClr val="FFD9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529875" y="684450"/>
            <a:ext cx="3256500" cy="43509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endParaRPr sz="1400">
              <a:latin typeface="Roboto"/>
              <a:ea typeface="Roboto"/>
              <a:cs typeface="Roboto"/>
              <a:sym typeface="Roboto"/>
            </a:endParaRPr>
          </a:p>
          <a:p>
            <a:pPr marL="457200" lvl="0" indent="-304800" algn="l" rtl="0">
              <a:spcBef>
                <a:spcPts val="1600"/>
              </a:spcBef>
              <a:spcAft>
                <a:spcPts val="0"/>
              </a:spcAft>
              <a:buSzPts val="1200"/>
              <a:buFont typeface="Roboto"/>
              <a:buChar char="●"/>
            </a:pPr>
            <a:r>
              <a:rPr lang="en" sz="1400" b="1">
                <a:solidFill>
                  <a:srgbClr val="F1C232"/>
                </a:solidFill>
                <a:latin typeface="Roboto"/>
                <a:ea typeface="Roboto"/>
                <a:cs typeface="Roboto"/>
                <a:sym typeface="Roboto"/>
              </a:rPr>
              <a:t>20 Cadets</a:t>
            </a:r>
            <a:r>
              <a:rPr lang="en" sz="1400">
                <a:latin typeface="Roboto"/>
                <a:ea typeface="Roboto"/>
                <a:cs typeface="Roboto"/>
                <a:sym typeface="Roboto"/>
              </a:rPr>
              <a:t> - Sports (Baseball(3), Swim(4), Soccer(4),Cheerleading(1), Softball(2), Tennis(1), Football(1), Soccer ref(1), Basketball(1), Wrestling(1), Unified Sports(1), Taekwondo(1), Cross County(1), Sportsman Club(1), Track(3) </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3 Cadets</a:t>
            </a:r>
            <a:r>
              <a:rPr lang="en" sz="1400">
                <a:latin typeface="Roboto"/>
                <a:ea typeface="Roboto"/>
                <a:cs typeface="Roboto"/>
                <a:sym typeface="Roboto"/>
              </a:rPr>
              <a:t> - Boy Scouts</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26 Cadets</a:t>
            </a:r>
            <a:r>
              <a:rPr lang="en" sz="1400">
                <a:latin typeface="Roboto"/>
                <a:ea typeface="Roboto"/>
                <a:cs typeface="Roboto"/>
                <a:sym typeface="Roboto"/>
              </a:rPr>
              <a:t> - Working</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6 Cadets</a:t>
            </a:r>
            <a:r>
              <a:rPr lang="en" sz="1400">
                <a:latin typeface="Roboto"/>
                <a:ea typeface="Roboto"/>
                <a:cs typeface="Roboto"/>
                <a:sym typeface="Roboto"/>
              </a:rPr>
              <a:t> - Youth Group</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4 Cadets</a:t>
            </a:r>
            <a:r>
              <a:rPr lang="en" sz="1400">
                <a:latin typeface="Roboto"/>
                <a:ea typeface="Roboto"/>
                <a:cs typeface="Roboto"/>
                <a:sym typeface="Roboto"/>
              </a:rPr>
              <a:t> - Marching Band</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2 Cadets</a:t>
            </a:r>
            <a:r>
              <a:rPr lang="en" sz="1400">
                <a:latin typeface="Roboto"/>
                <a:ea typeface="Roboto"/>
                <a:cs typeface="Roboto"/>
                <a:sym typeface="Roboto"/>
              </a:rPr>
              <a:t> - Concert Band</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1 Cadet</a:t>
            </a:r>
            <a:r>
              <a:rPr lang="en" sz="1400">
                <a:latin typeface="Roboto"/>
                <a:ea typeface="Roboto"/>
                <a:cs typeface="Roboto"/>
                <a:sym typeface="Roboto"/>
              </a:rPr>
              <a:t> - Color Guard (Band)</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2 Cadets</a:t>
            </a:r>
            <a:r>
              <a:rPr lang="en" sz="1400">
                <a:latin typeface="Roboto"/>
                <a:ea typeface="Roboto"/>
                <a:cs typeface="Roboto"/>
                <a:sym typeface="Roboto"/>
              </a:rPr>
              <a:t> - SWAT</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1 Cadet</a:t>
            </a:r>
            <a:r>
              <a:rPr lang="en" sz="1400">
                <a:latin typeface="Roboto"/>
                <a:ea typeface="Roboto"/>
                <a:cs typeface="Roboto"/>
                <a:sym typeface="Roboto"/>
              </a:rPr>
              <a:t> - Spirit Club</a:t>
            </a:r>
            <a:endParaRPr sz="14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400" b="1">
                <a:solidFill>
                  <a:srgbClr val="F1C232"/>
                </a:solidFill>
                <a:latin typeface="Roboto"/>
                <a:ea typeface="Roboto"/>
                <a:cs typeface="Roboto"/>
                <a:sym typeface="Roboto"/>
              </a:rPr>
              <a:t>1 Cadet</a:t>
            </a:r>
            <a:r>
              <a:rPr lang="en" sz="1400">
                <a:latin typeface="Roboto"/>
                <a:ea typeface="Roboto"/>
                <a:cs typeface="Roboto"/>
                <a:sym typeface="Roboto"/>
              </a:rPr>
              <a:t> - Art Club</a:t>
            </a:r>
            <a:endParaRPr sz="1400">
              <a:latin typeface="Roboto"/>
              <a:ea typeface="Roboto"/>
              <a:cs typeface="Roboto"/>
              <a:sym typeface="Roboto"/>
            </a:endParaRPr>
          </a:p>
          <a:p>
            <a:pPr marL="0" lvl="0" indent="0" algn="l" rtl="0">
              <a:spcBef>
                <a:spcPts val="1600"/>
              </a:spcBef>
              <a:spcAft>
                <a:spcPts val="0"/>
              </a:spcAft>
              <a:buNone/>
            </a:pPr>
            <a:endParaRPr sz="1100"/>
          </a:p>
        </p:txBody>
      </p:sp>
      <p:sp>
        <p:nvSpPr>
          <p:cNvPr id="137" name="Google Shape;137;p23"/>
          <p:cNvSpPr txBox="1"/>
          <p:nvPr/>
        </p:nvSpPr>
        <p:spPr>
          <a:xfrm>
            <a:off x="1947975" y="1918775"/>
            <a:ext cx="1509300" cy="15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8" name="Google Shape;138;p23"/>
          <p:cNvSpPr txBox="1"/>
          <p:nvPr/>
        </p:nvSpPr>
        <p:spPr>
          <a:xfrm>
            <a:off x="4739550" y="1630350"/>
            <a:ext cx="3729600" cy="3102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2 Cadets</a:t>
            </a:r>
            <a:r>
              <a:rPr lang="en">
                <a:solidFill>
                  <a:schemeClr val="dk1"/>
                </a:solidFill>
                <a:latin typeface="Roboto"/>
                <a:ea typeface="Roboto"/>
                <a:cs typeface="Roboto"/>
                <a:sym typeface="Roboto"/>
              </a:rPr>
              <a:t> - Online Classes</a:t>
            </a:r>
            <a:endParaRPr>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1 Cadet</a:t>
            </a:r>
            <a:r>
              <a:rPr lang="en">
                <a:solidFill>
                  <a:schemeClr val="dk1"/>
                </a:solidFill>
                <a:latin typeface="Roboto"/>
                <a:ea typeface="Roboto"/>
                <a:cs typeface="Roboto"/>
                <a:sym typeface="Roboto"/>
              </a:rPr>
              <a:t> - Math Club</a:t>
            </a:r>
            <a:endParaRPr>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1 Cadet</a:t>
            </a:r>
            <a:r>
              <a:rPr lang="en">
                <a:solidFill>
                  <a:schemeClr val="dk1"/>
                </a:solidFill>
                <a:latin typeface="Roboto"/>
                <a:ea typeface="Roboto"/>
                <a:cs typeface="Roboto"/>
                <a:sym typeface="Roboto"/>
              </a:rPr>
              <a:t> - Science Olympiad</a:t>
            </a:r>
            <a:endParaRPr>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2 Cadets</a:t>
            </a:r>
            <a:r>
              <a:rPr lang="en" b="1">
                <a:solidFill>
                  <a:srgbClr val="FFFF00"/>
                </a:solidFill>
                <a:latin typeface="Roboto"/>
                <a:ea typeface="Roboto"/>
                <a:cs typeface="Roboto"/>
                <a:sym typeface="Roboto"/>
              </a:rPr>
              <a:t> </a:t>
            </a:r>
            <a:r>
              <a:rPr lang="en">
                <a:solidFill>
                  <a:schemeClr val="dk1"/>
                </a:solidFill>
                <a:latin typeface="Roboto"/>
                <a:ea typeface="Roboto"/>
                <a:cs typeface="Roboto"/>
                <a:sym typeface="Roboto"/>
              </a:rPr>
              <a:t>- College Classes</a:t>
            </a:r>
            <a:endParaRPr>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14 Cadets</a:t>
            </a:r>
            <a:r>
              <a:rPr lang="en">
                <a:solidFill>
                  <a:schemeClr val="dk1"/>
                </a:solidFill>
                <a:latin typeface="Roboto"/>
                <a:ea typeface="Roboto"/>
                <a:cs typeface="Roboto"/>
                <a:sym typeface="Roboto"/>
              </a:rPr>
              <a:t> - Honor Classes</a:t>
            </a:r>
            <a:endParaRPr>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b="1">
                <a:solidFill>
                  <a:srgbClr val="F1C232"/>
                </a:solidFill>
                <a:latin typeface="Roboto"/>
                <a:ea typeface="Roboto"/>
                <a:cs typeface="Roboto"/>
                <a:sym typeface="Roboto"/>
              </a:rPr>
              <a:t>2 Cadets</a:t>
            </a:r>
            <a:r>
              <a:rPr lang="en">
                <a:solidFill>
                  <a:schemeClr val="dk1"/>
                </a:solidFill>
                <a:latin typeface="Roboto"/>
                <a:ea typeface="Roboto"/>
                <a:cs typeface="Roboto"/>
                <a:sym typeface="Roboto"/>
              </a:rPr>
              <a:t> - AP Classes</a:t>
            </a:r>
            <a:endParaRPr>
              <a:solidFill>
                <a:schemeClr val="dk1"/>
              </a:solidFill>
              <a:latin typeface="Roboto"/>
              <a:ea typeface="Roboto"/>
              <a:cs typeface="Roboto"/>
              <a:sym typeface="Roboto"/>
            </a:endParaRPr>
          </a:p>
          <a:p>
            <a:pPr marL="0" lvl="0" indent="0" algn="l" rtl="0">
              <a:spcBef>
                <a:spcPts val="1600"/>
              </a:spcBef>
              <a:spcAft>
                <a:spcPts val="0"/>
              </a:spcAft>
              <a:buNone/>
            </a:pPr>
            <a:endParaRPr/>
          </a:p>
        </p:txBody>
      </p:sp>
      <p:sp>
        <p:nvSpPr>
          <p:cNvPr id="139" name="Google Shape;139;p23"/>
          <p:cNvSpPr txBox="1"/>
          <p:nvPr/>
        </p:nvSpPr>
        <p:spPr>
          <a:xfrm>
            <a:off x="714175" y="209200"/>
            <a:ext cx="3210300" cy="44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000">
                <a:solidFill>
                  <a:schemeClr val="dk1"/>
                </a:solidFill>
                <a:latin typeface="Roboto Slab"/>
                <a:ea typeface="Roboto Slab"/>
                <a:cs typeface="Roboto Slab"/>
                <a:sym typeface="Roboto Slab"/>
              </a:rPr>
              <a:t>Extra Curricular</a:t>
            </a:r>
            <a:endParaRPr sz="3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a:p>
        </p:txBody>
      </p:sp>
      <p:sp>
        <p:nvSpPr>
          <p:cNvPr id="140" name="Google Shape;140;p23"/>
          <p:cNvSpPr txBox="1"/>
          <p:nvPr/>
        </p:nvSpPr>
        <p:spPr>
          <a:xfrm>
            <a:off x="4883800" y="447250"/>
            <a:ext cx="30297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3000">
                <a:solidFill>
                  <a:schemeClr val="dk1"/>
                </a:solidFill>
                <a:latin typeface="Roboto Slab"/>
                <a:ea typeface="Roboto Slab"/>
                <a:cs typeface="Roboto Slab"/>
                <a:sym typeface="Roboto Slab"/>
              </a:rPr>
              <a:t>Academics</a:t>
            </a:r>
            <a:endParaRPr sz="3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65025" y="1563525"/>
            <a:ext cx="8368200" cy="2232900"/>
          </a:xfrm>
          <a:prstGeom prst="rect">
            <a:avLst/>
          </a:prstGeom>
          <a:ln w="762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300" b="1" dirty="0">
                <a:solidFill>
                  <a:srgbClr val="FFD966"/>
                </a:solidFill>
                <a:latin typeface="Impact"/>
                <a:ea typeface="Impact"/>
                <a:cs typeface="Impact"/>
                <a:sym typeface="Impact"/>
              </a:rPr>
              <a:t>NC-075</a:t>
            </a:r>
            <a:r>
              <a:rPr lang="en" sz="4300" b="1" dirty="0">
                <a:solidFill>
                  <a:srgbClr val="FFFF00"/>
                </a:solidFill>
                <a:latin typeface="Impact"/>
                <a:ea typeface="Impact"/>
                <a:cs typeface="Impact"/>
                <a:sym typeface="Impact"/>
              </a:rPr>
              <a:t/>
            </a:r>
            <a:br>
              <a:rPr lang="en" sz="4300" b="1" dirty="0">
                <a:solidFill>
                  <a:srgbClr val="FFFF00"/>
                </a:solidFill>
                <a:latin typeface="Impact"/>
                <a:ea typeface="Impact"/>
                <a:cs typeface="Impact"/>
                <a:sym typeface="Impact"/>
              </a:rPr>
            </a:br>
            <a:r>
              <a:rPr lang="en" sz="3250" b="1" dirty="0">
                <a:solidFill>
                  <a:srgbClr val="FFFF00"/>
                </a:solidFill>
                <a:latin typeface="Georgia"/>
                <a:ea typeface="Georgia"/>
                <a:cs typeface="Georgia"/>
                <a:sym typeface="Georgia"/>
              </a:rPr>
              <a:t>Established in 1972 - 46 years</a:t>
            </a:r>
            <a:endParaRPr sz="3250" b="1" dirty="0">
              <a:solidFill>
                <a:srgbClr val="FFFF00"/>
              </a:solidFill>
              <a:latin typeface="Georgia"/>
              <a:ea typeface="Georgia"/>
              <a:cs typeface="Georgia"/>
              <a:sym typeface="Georgia"/>
            </a:endParaRPr>
          </a:p>
          <a:p>
            <a:pPr marL="0" lvl="0" indent="0" algn="ctr" rtl="0">
              <a:lnSpc>
                <a:spcPct val="120000"/>
              </a:lnSpc>
              <a:spcBef>
                <a:spcPts val="0"/>
              </a:spcBef>
              <a:spcAft>
                <a:spcPts val="0"/>
              </a:spcAft>
              <a:buNone/>
            </a:pPr>
            <a:r>
              <a:rPr lang="en" i="1" dirty="0">
                <a:solidFill>
                  <a:srgbClr val="FFFF00"/>
                </a:solidFill>
                <a:latin typeface="Georgia"/>
                <a:ea typeface="Georgia"/>
                <a:cs typeface="Georgia"/>
                <a:sym typeface="Georgia"/>
              </a:rPr>
              <a:t>“Never Say Die!”</a:t>
            </a:r>
            <a:endParaRPr i="1" dirty="0">
              <a:solidFill>
                <a:srgbClr val="FFFF00"/>
              </a:solidFill>
              <a:latin typeface="Georgia"/>
              <a:ea typeface="Georgia"/>
              <a:cs typeface="Georgia"/>
              <a:sym typeface="Georgia"/>
            </a:endParaRPr>
          </a:p>
          <a:p>
            <a:pPr marL="0" lvl="0" indent="0" algn="l" rtl="0">
              <a:lnSpc>
                <a:spcPct val="115000"/>
              </a:lnSpc>
              <a:spcBef>
                <a:spcPts val="0"/>
              </a:spcBef>
              <a:spcAft>
                <a:spcPts val="0"/>
              </a:spcAft>
              <a:buNone/>
            </a:pPr>
            <a:endParaRPr i="1" dirty="0">
              <a:solidFill>
                <a:srgbClr val="000000"/>
              </a:solidFill>
              <a:latin typeface="Georgia"/>
              <a:ea typeface="Georgia"/>
              <a:cs typeface="Georgia"/>
              <a:sym typeface="Georgia"/>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296750" y="470100"/>
            <a:ext cx="3614100" cy="686100"/>
          </a:xfrm>
          <a:prstGeom prst="rect">
            <a:avLst/>
          </a:prstGeom>
          <a:solidFill>
            <a:srgbClr val="1C4587"/>
          </a:solidFill>
          <a:ln w="762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1C232"/>
                </a:solidFill>
                <a:latin typeface="Wallpoet"/>
                <a:ea typeface="Wallpoet"/>
                <a:cs typeface="Wallpoet"/>
                <a:sym typeface="Wallpoet"/>
              </a:rPr>
              <a:t>NC-075</a:t>
            </a:r>
            <a:endParaRPr>
              <a:solidFill>
                <a:srgbClr val="F1C232"/>
              </a:solidFill>
              <a:latin typeface="Wallpoet"/>
              <a:ea typeface="Wallpoet"/>
              <a:cs typeface="Wallpoet"/>
              <a:sym typeface="Wallpoet"/>
            </a:endParaRPr>
          </a:p>
        </p:txBody>
      </p:sp>
      <p:sp>
        <p:nvSpPr>
          <p:cNvPr id="75" name="Google Shape;75;p15"/>
          <p:cNvSpPr txBox="1">
            <a:spLocks noGrp="1"/>
          </p:cNvSpPr>
          <p:nvPr>
            <p:ph type="body" idx="1"/>
          </p:nvPr>
        </p:nvSpPr>
        <p:spPr>
          <a:xfrm>
            <a:off x="47550" y="2641075"/>
            <a:ext cx="5694300" cy="2451300"/>
          </a:xfrm>
          <a:prstGeom prst="rect">
            <a:avLst/>
          </a:prstGeom>
          <a:solidFill>
            <a:srgbClr val="1C4587"/>
          </a:solidFill>
          <a:ln w="762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 sz="1400" b="1">
                <a:solidFill>
                  <a:srgbClr val="FFFFFF"/>
                </a:solidFill>
                <a:highlight>
                  <a:srgbClr val="BF9000"/>
                </a:highlight>
                <a:latin typeface="Special Elite"/>
                <a:ea typeface="Special Elite"/>
                <a:cs typeface="Special Elite"/>
                <a:sym typeface="Special Elite"/>
              </a:rPr>
              <a:t>We believe all cadets can be leaders.</a:t>
            </a:r>
            <a:endParaRPr sz="1400" b="1">
              <a:solidFill>
                <a:srgbClr val="FFFFFF"/>
              </a:solidFill>
              <a:highlight>
                <a:srgbClr val="BF9000"/>
              </a:highlight>
              <a:latin typeface="Special Elite"/>
              <a:ea typeface="Special Elite"/>
              <a:cs typeface="Special Elite"/>
              <a:sym typeface="Special Elite"/>
            </a:endParaRPr>
          </a:p>
          <a:p>
            <a:pPr marL="0" lvl="0" indent="0" algn="l" rtl="0">
              <a:spcBef>
                <a:spcPts val="0"/>
              </a:spcBef>
              <a:spcAft>
                <a:spcPts val="0"/>
              </a:spcAft>
              <a:buNone/>
            </a:pPr>
            <a:endParaRPr sz="1400" b="1">
              <a:solidFill>
                <a:srgbClr val="FFFFFF"/>
              </a:solidFill>
              <a:highlight>
                <a:srgbClr val="BF9000"/>
              </a:highlight>
              <a:latin typeface="Special Elite"/>
              <a:ea typeface="Special Elite"/>
              <a:cs typeface="Special Elite"/>
              <a:sym typeface="Special Elite"/>
            </a:endParaRPr>
          </a:p>
          <a:p>
            <a:pPr marL="0" lvl="0" indent="0" algn="l" rtl="0">
              <a:lnSpc>
                <a:spcPct val="120000"/>
              </a:lnSpc>
              <a:spcBef>
                <a:spcPts val="0"/>
              </a:spcBef>
              <a:spcAft>
                <a:spcPts val="0"/>
              </a:spcAft>
              <a:buNone/>
            </a:pPr>
            <a:r>
              <a:rPr lang="en" sz="1400" b="1">
                <a:solidFill>
                  <a:srgbClr val="FFFFFF"/>
                </a:solidFill>
                <a:highlight>
                  <a:srgbClr val="BF9000"/>
                </a:highlight>
                <a:latin typeface="Special Elite"/>
                <a:ea typeface="Special Elite"/>
                <a:cs typeface="Special Elite"/>
                <a:sym typeface="Special Elite"/>
              </a:rPr>
              <a:t>cadets are expected to  honor the code.</a:t>
            </a:r>
            <a:endParaRPr sz="1400" b="1">
              <a:solidFill>
                <a:srgbClr val="FFFFFF"/>
              </a:solidFill>
              <a:highlight>
                <a:srgbClr val="BF9000"/>
              </a:highlight>
              <a:latin typeface="Special Elite"/>
              <a:ea typeface="Special Elite"/>
              <a:cs typeface="Special Elite"/>
              <a:sym typeface="Special Elite"/>
            </a:endParaRPr>
          </a:p>
          <a:p>
            <a:pPr marL="0" lvl="0" indent="0" algn="l" rtl="0">
              <a:lnSpc>
                <a:spcPct val="120000"/>
              </a:lnSpc>
              <a:spcBef>
                <a:spcPts val="0"/>
              </a:spcBef>
              <a:spcAft>
                <a:spcPts val="0"/>
              </a:spcAft>
              <a:buNone/>
            </a:pPr>
            <a:r>
              <a:rPr lang="en" sz="1400" b="1">
                <a:solidFill>
                  <a:srgbClr val="FFFFFF"/>
                </a:solidFill>
                <a:highlight>
                  <a:srgbClr val="BF9000"/>
                </a:highlight>
                <a:latin typeface="Special Elite"/>
                <a:ea typeface="Special Elite"/>
                <a:cs typeface="Special Elite"/>
                <a:sym typeface="Special Elite"/>
              </a:rPr>
              <a:t>“I will NOT lie, cheat, or steal, nor tolerate those who do.”</a:t>
            </a:r>
            <a:endParaRPr sz="1400" b="1">
              <a:solidFill>
                <a:srgbClr val="FFFFFF"/>
              </a:solidFill>
              <a:highlight>
                <a:srgbClr val="BF9000"/>
              </a:highlight>
              <a:latin typeface="Special Elite"/>
              <a:ea typeface="Special Elite"/>
              <a:cs typeface="Special Elite"/>
              <a:sym typeface="Special Elite"/>
            </a:endParaRPr>
          </a:p>
          <a:p>
            <a:pPr marL="0" lvl="0" indent="0" algn="l" rtl="0">
              <a:lnSpc>
                <a:spcPct val="120000"/>
              </a:lnSpc>
              <a:spcBef>
                <a:spcPts val="0"/>
              </a:spcBef>
              <a:spcAft>
                <a:spcPts val="0"/>
              </a:spcAft>
              <a:buNone/>
            </a:pPr>
            <a:endParaRPr sz="1400" b="1">
              <a:solidFill>
                <a:srgbClr val="FFFFFF"/>
              </a:solidFill>
              <a:highlight>
                <a:srgbClr val="BF9000"/>
              </a:highlight>
              <a:latin typeface="Special Elite"/>
              <a:ea typeface="Special Elite"/>
              <a:cs typeface="Special Elite"/>
              <a:sym typeface="Special Elite"/>
            </a:endParaRPr>
          </a:p>
          <a:p>
            <a:pPr marL="0" lvl="0" indent="0" algn="l" rtl="0">
              <a:lnSpc>
                <a:spcPct val="120000"/>
              </a:lnSpc>
              <a:spcBef>
                <a:spcPts val="0"/>
              </a:spcBef>
              <a:spcAft>
                <a:spcPts val="0"/>
              </a:spcAft>
              <a:buNone/>
            </a:pPr>
            <a:r>
              <a:rPr lang="en" sz="1400" b="1">
                <a:solidFill>
                  <a:srgbClr val="FFFFFF"/>
                </a:solidFill>
                <a:highlight>
                  <a:srgbClr val="BF9000"/>
                </a:highlight>
                <a:latin typeface="Special Elite"/>
                <a:ea typeface="Special Elite"/>
                <a:cs typeface="Special Elite"/>
                <a:sym typeface="Special Elite"/>
              </a:rPr>
              <a:t>JROTC IS MORE THAN an elective.</a:t>
            </a:r>
            <a:endParaRPr sz="1400" b="1">
              <a:solidFill>
                <a:srgbClr val="FFFFFF"/>
              </a:solidFill>
              <a:highlight>
                <a:srgbClr val="BF9000"/>
              </a:highlight>
              <a:latin typeface="Special Elite"/>
              <a:ea typeface="Special Elite"/>
              <a:cs typeface="Special Elite"/>
              <a:sym typeface="Special Elite"/>
            </a:endParaRPr>
          </a:p>
          <a:p>
            <a:pPr marL="0" lvl="0" indent="0" algn="l" rtl="0">
              <a:spcBef>
                <a:spcPts val="0"/>
              </a:spcBef>
              <a:spcAft>
                <a:spcPts val="0"/>
              </a:spcAft>
              <a:buNone/>
            </a:pPr>
            <a:endParaRPr sz="1400" b="1">
              <a:solidFill>
                <a:srgbClr val="FFFFFF"/>
              </a:solidFill>
              <a:highlight>
                <a:srgbClr val="BF9000"/>
              </a:highlight>
              <a:latin typeface="Special Elite"/>
              <a:ea typeface="Special Elite"/>
              <a:cs typeface="Special Elite"/>
              <a:sym typeface="Special Elite"/>
            </a:endParaRPr>
          </a:p>
          <a:p>
            <a:pPr marL="0" lvl="0" indent="0" algn="l" rtl="0">
              <a:lnSpc>
                <a:spcPct val="120000"/>
              </a:lnSpc>
              <a:spcBef>
                <a:spcPts val="0"/>
              </a:spcBef>
              <a:spcAft>
                <a:spcPts val="0"/>
              </a:spcAft>
              <a:buNone/>
            </a:pPr>
            <a:r>
              <a:rPr lang="en" sz="1400" b="1">
                <a:solidFill>
                  <a:srgbClr val="FFFFFF"/>
                </a:solidFill>
                <a:highlight>
                  <a:srgbClr val="BF9000"/>
                </a:highlight>
                <a:latin typeface="Special Elite"/>
                <a:ea typeface="Special Elite"/>
                <a:cs typeface="Special Elite"/>
                <a:sym typeface="Special Elite"/>
              </a:rPr>
              <a:t>We are building better citizens for tomorrow.</a:t>
            </a:r>
            <a:endParaRPr sz="1400" b="1">
              <a:solidFill>
                <a:srgbClr val="FFFFFF"/>
              </a:solidFill>
              <a:highlight>
                <a:srgbClr val="BF9000"/>
              </a:highlight>
              <a:latin typeface="Special Elite"/>
              <a:ea typeface="Special Elite"/>
              <a:cs typeface="Special Elite"/>
              <a:sym typeface="Special Elite"/>
            </a:endParaRPr>
          </a:p>
          <a:p>
            <a:pPr marL="0" lvl="0" indent="0" algn="l" rtl="0">
              <a:spcBef>
                <a:spcPts val="0"/>
              </a:spcBef>
              <a:spcAft>
                <a:spcPts val="0"/>
              </a:spcAft>
              <a:buNone/>
            </a:pPr>
            <a:endParaRPr sz="1000">
              <a:solidFill>
                <a:srgbClr val="FFFF00"/>
              </a:solidFill>
              <a:highlight>
                <a:srgbClr val="EFEFEF"/>
              </a:highlight>
              <a:latin typeface="Arial"/>
              <a:ea typeface="Arial"/>
              <a:cs typeface="Arial"/>
              <a:sym typeface="Arial"/>
            </a:endParaRPr>
          </a:p>
          <a:p>
            <a:pPr marL="0" lvl="0" indent="0" algn="l" rtl="0">
              <a:spcBef>
                <a:spcPts val="0"/>
              </a:spcBef>
              <a:spcAft>
                <a:spcPts val="1600"/>
              </a:spcAft>
              <a:buNone/>
            </a:pPr>
            <a:endParaRPr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latin typeface="Wallpoet"/>
                <a:ea typeface="Wallpoet"/>
                <a:cs typeface="Wallpoet"/>
                <a:sym typeface="Wallpoet"/>
              </a:rPr>
              <a:t>Chain Of Command</a:t>
            </a:r>
            <a:endParaRPr u="sng">
              <a:latin typeface="Wallpoet"/>
              <a:ea typeface="Wallpoet"/>
              <a:cs typeface="Wallpoet"/>
              <a:sym typeface="Wallpoet"/>
            </a:endParaRPr>
          </a:p>
        </p:txBody>
      </p:sp>
      <p:sp>
        <p:nvSpPr>
          <p:cNvPr id="81" name="Google Shape;81;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Corps Commander:</a:t>
            </a:r>
            <a:r>
              <a:rPr lang="en">
                <a:solidFill>
                  <a:srgbClr val="FFFFFF"/>
                </a:solidFill>
                <a:latin typeface="Arial"/>
                <a:ea typeface="Arial"/>
                <a:cs typeface="Arial"/>
                <a:sym typeface="Arial"/>
              </a:rPr>
              <a:t> C/Lt Col. Jack Leslie</a:t>
            </a:r>
            <a:endParaRPr>
              <a:solidFill>
                <a:srgbClr val="FFFFFF"/>
              </a:solidFill>
              <a:latin typeface="Arial"/>
              <a:ea typeface="Arial"/>
              <a:cs typeface="Arial"/>
              <a:sym typeface="Arial"/>
            </a:endParaRPr>
          </a:p>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Deputy CC:</a:t>
            </a:r>
            <a:r>
              <a:rPr lang="en">
                <a:solidFill>
                  <a:srgbClr val="FFFFFF"/>
                </a:solidFill>
                <a:latin typeface="Arial"/>
                <a:ea typeface="Arial"/>
                <a:cs typeface="Arial"/>
                <a:sym typeface="Arial"/>
              </a:rPr>
              <a:t> C/Major Jonathan Delacruz</a:t>
            </a:r>
            <a:endParaRPr>
              <a:solidFill>
                <a:srgbClr val="FFFFFF"/>
              </a:solidFill>
              <a:latin typeface="Arial"/>
              <a:ea typeface="Arial"/>
              <a:cs typeface="Arial"/>
              <a:sym typeface="Arial"/>
            </a:endParaRPr>
          </a:p>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Executive Officer:</a:t>
            </a:r>
            <a:r>
              <a:rPr lang="en">
                <a:solidFill>
                  <a:srgbClr val="FFFFFF"/>
                </a:solidFill>
                <a:latin typeface="Arial"/>
                <a:ea typeface="Arial"/>
                <a:cs typeface="Arial"/>
                <a:sym typeface="Arial"/>
              </a:rPr>
              <a:t> VACANT</a:t>
            </a:r>
            <a:endParaRPr>
              <a:solidFill>
                <a:srgbClr val="FFFFFF"/>
              </a:solidFill>
              <a:latin typeface="Arial"/>
              <a:ea typeface="Arial"/>
              <a:cs typeface="Arial"/>
              <a:sym typeface="Arial"/>
            </a:endParaRPr>
          </a:p>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Stand Eval:</a:t>
            </a:r>
            <a:r>
              <a:rPr lang="en">
                <a:solidFill>
                  <a:srgbClr val="FFFFFF"/>
                </a:solidFill>
                <a:latin typeface="Arial"/>
                <a:ea typeface="Arial"/>
                <a:cs typeface="Arial"/>
                <a:sym typeface="Arial"/>
              </a:rPr>
              <a:t> C/1st Lt. Aaleiah Cagle  </a:t>
            </a:r>
            <a:endParaRPr>
              <a:solidFill>
                <a:srgbClr val="FFFFFF"/>
              </a:solidFill>
              <a:latin typeface="Arial"/>
              <a:ea typeface="Arial"/>
              <a:cs typeface="Arial"/>
              <a:sym typeface="Arial"/>
            </a:endParaRPr>
          </a:p>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Command Chief:</a:t>
            </a:r>
            <a:r>
              <a:rPr lang="en">
                <a:solidFill>
                  <a:srgbClr val="FFFFFF"/>
                </a:solidFill>
                <a:latin typeface="Arial"/>
                <a:ea typeface="Arial"/>
                <a:cs typeface="Arial"/>
                <a:sym typeface="Arial"/>
              </a:rPr>
              <a:t> C/CMSgt Hunter Davis</a:t>
            </a:r>
            <a:endParaRPr>
              <a:solidFill>
                <a:srgbClr val="FFFFFF"/>
              </a:solidFill>
              <a:latin typeface="Arial"/>
              <a:ea typeface="Arial"/>
              <a:cs typeface="Arial"/>
              <a:sym typeface="Arial"/>
            </a:endParaRPr>
          </a:p>
          <a:p>
            <a:pPr marL="0" lvl="0" indent="0" algn="ctr" rtl="0">
              <a:lnSpc>
                <a:spcPct val="120000"/>
              </a:lnSpc>
              <a:spcBef>
                <a:spcPts val="500"/>
              </a:spcBef>
              <a:spcAft>
                <a:spcPts val="0"/>
              </a:spcAft>
              <a:buNone/>
            </a:pPr>
            <a:r>
              <a:rPr lang="en">
                <a:solidFill>
                  <a:srgbClr val="FFFF00"/>
                </a:solidFill>
                <a:latin typeface="Arial"/>
                <a:ea typeface="Arial"/>
                <a:cs typeface="Arial"/>
                <a:sym typeface="Arial"/>
              </a:rPr>
              <a:t>First Sergeant:</a:t>
            </a:r>
            <a:r>
              <a:rPr lang="en">
                <a:solidFill>
                  <a:srgbClr val="FFFFFF"/>
                </a:solidFill>
                <a:latin typeface="Arial"/>
                <a:ea typeface="Arial"/>
                <a:cs typeface="Arial"/>
                <a:sym typeface="Arial"/>
              </a:rPr>
              <a:t> C/CMSgt Nick Sawyer</a:t>
            </a:r>
            <a:endParaRPr>
              <a:solidFill>
                <a:srgbClr val="FFFFFF"/>
              </a:solidFill>
              <a:latin typeface="Arial"/>
              <a:ea typeface="Arial"/>
              <a:cs typeface="Arial"/>
              <a:sym typeface="Arial"/>
            </a:endParaRPr>
          </a:p>
          <a:p>
            <a:pPr marL="0" lvl="0" indent="0" algn="ctr"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7" name="Google Shape;87;p17"/>
          <p:cNvSpPr txBox="1">
            <a:spLocks noGrp="1"/>
          </p:cNvSpPr>
          <p:nvPr>
            <p:ph type="body" idx="1"/>
          </p:nvPr>
        </p:nvSpPr>
        <p:spPr>
          <a:xfrm>
            <a:off x="107075" y="3448925"/>
            <a:ext cx="8368200" cy="1622400"/>
          </a:xfrm>
          <a:prstGeom prst="rect">
            <a:avLst/>
          </a:prstGeom>
          <a:solidFill>
            <a:srgbClr val="BF9000"/>
          </a:solid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914400" lvl="0" indent="0" algn="l" rtl="0">
              <a:lnSpc>
                <a:spcPct val="120000"/>
              </a:lnSpc>
              <a:spcBef>
                <a:spcPts val="0"/>
              </a:spcBef>
              <a:spcAft>
                <a:spcPts val="0"/>
              </a:spcAft>
              <a:buNone/>
            </a:pPr>
            <a:endParaRPr sz="1000" b="1" u="sng">
              <a:solidFill>
                <a:srgbClr val="F1C232"/>
              </a:solidFill>
              <a:latin typeface="Arial"/>
              <a:ea typeface="Arial"/>
              <a:cs typeface="Arial"/>
              <a:sym typeface="Arial"/>
            </a:endParaRPr>
          </a:p>
          <a:p>
            <a:pPr marL="1371600" lvl="0" indent="457200" algn="l" rtl="0">
              <a:lnSpc>
                <a:spcPct val="120000"/>
              </a:lnSpc>
              <a:spcBef>
                <a:spcPts val="0"/>
              </a:spcBef>
              <a:spcAft>
                <a:spcPts val="0"/>
              </a:spcAft>
              <a:buNone/>
            </a:pPr>
            <a:r>
              <a:rPr lang="en" b="1" i="1">
                <a:solidFill>
                  <a:srgbClr val="0B5394"/>
                </a:solidFill>
                <a:latin typeface="Homemade Apple"/>
                <a:ea typeface="Homemade Apple"/>
                <a:cs typeface="Homemade Apple"/>
                <a:sym typeface="Homemade Apple"/>
              </a:rPr>
              <a:t>Unique</a:t>
            </a:r>
            <a:r>
              <a:rPr lang="en" b="1">
                <a:solidFill>
                  <a:srgbClr val="0B5394"/>
                </a:solidFill>
                <a:latin typeface="Homemade Apple"/>
                <a:ea typeface="Homemade Apple"/>
                <a:cs typeface="Homemade Apple"/>
                <a:sym typeface="Homemade Apple"/>
              </a:rPr>
              <a:t>   Opportunities </a:t>
            </a:r>
            <a:r>
              <a:rPr lang="en" sz="1200" b="1">
                <a:solidFill>
                  <a:srgbClr val="0B5394"/>
                </a:solidFill>
                <a:latin typeface="Homemade Apple"/>
                <a:ea typeface="Homemade Apple"/>
                <a:cs typeface="Homemade Apple"/>
                <a:sym typeface="Homemade Apple"/>
              </a:rPr>
              <a:t>  </a:t>
            </a:r>
            <a:endParaRPr sz="1200" b="1">
              <a:solidFill>
                <a:srgbClr val="0B5394"/>
              </a:solidFill>
              <a:latin typeface="Homemade Apple"/>
              <a:ea typeface="Homemade Apple"/>
              <a:cs typeface="Homemade Apple"/>
              <a:sym typeface="Homemade Apple"/>
            </a:endParaRPr>
          </a:p>
          <a:p>
            <a:pPr marL="0" lvl="0" indent="457200" algn="l" rtl="0">
              <a:lnSpc>
                <a:spcPct val="120000"/>
              </a:lnSpc>
              <a:spcBef>
                <a:spcPts val="0"/>
              </a:spcBef>
              <a:spcAft>
                <a:spcPts val="0"/>
              </a:spcAft>
              <a:buNone/>
            </a:pPr>
            <a:r>
              <a:rPr lang="en" sz="1000" b="1" u="sng">
                <a:solidFill>
                  <a:srgbClr val="0B5394"/>
                </a:solidFill>
                <a:latin typeface="Arial"/>
                <a:ea typeface="Arial"/>
                <a:cs typeface="Arial"/>
                <a:sym typeface="Arial"/>
              </a:rPr>
              <a:t>Drill Team (</a:t>
            </a:r>
            <a:r>
              <a:rPr lang="en" sz="1000" b="1" i="1" u="sng">
                <a:solidFill>
                  <a:srgbClr val="0B5394"/>
                </a:solidFill>
                <a:latin typeface="Arial"/>
                <a:ea typeface="Arial"/>
                <a:cs typeface="Arial"/>
                <a:sym typeface="Arial"/>
              </a:rPr>
              <a:t>Marching</a:t>
            </a:r>
            <a:r>
              <a:rPr lang="en" sz="1000" b="1" u="sng">
                <a:solidFill>
                  <a:srgbClr val="0B5394"/>
                </a:solidFill>
                <a:latin typeface="Arial"/>
                <a:ea typeface="Arial"/>
                <a:cs typeface="Arial"/>
                <a:sym typeface="Arial"/>
              </a:rPr>
              <a:t>)	</a:t>
            </a:r>
            <a:r>
              <a:rPr lang="en" sz="1000" b="1">
                <a:solidFill>
                  <a:srgbClr val="0B5394"/>
                </a:solidFill>
                <a:latin typeface="Arial"/>
                <a:ea typeface="Arial"/>
                <a:cs typeface="Arial"/>
                <a:sym typeface="Arial"/>
              </a:rPr>
              <a:t>	</a:t>
            </a:r>
            <a:r>
              <a:rPr lang="en" sz="1000" b="1" u="sng">
                <a:solidFill>
                  <a:srgbClr val="0B5394"/>
                </a:solidFill>
                <a:latin typeface="Arial"/>
                <a:ea typeface="Arial"/>
                <a:cs typeface="Arial"/>
                <a:sym typeface="Arial"/>
              </a:rPr>
              <a:t>Kitty Hawk Air Society (</a:t>
            </a:r>
            <a:r>
              <a:rPr lang="en" sz="1000" b="1" i="1" u="sng">
                <a:solidFill>
                  <a:srgbClr val="0B5394"/>
                </a:solidFill>
                <a:latin typeface="Arial"/>
                <a:ea typeface="Arial"/>
                <a:cs typeface="Arial"/>
                <a:sym typeface="Arial"/>
              </a:rPr>
              <a:t>Academics</a:t>
            </a:r>
            <a:r>
              <a:rPr lang="en" sz="1000" b="1" u="sng">
                <a:solidFill>
                  <a:srgbClr val="0B5394"/>
                </a:solidFill>
                <a:latin typeface="Arial"/>
                <a:ea typeface="Arial"/>
                <a:cs typeface="Arial"/>
                <a:sym typeface="Arial"/>
              </a:rPr>
              <a:t>)		Raider Team (</a:t>
            </a:r>
            <a:r>
              <a:rPr lang="en" sz="1000" b="1" i="1" u="sng">
                <a:solidFill>
                  <a:srgbClr val="0B5394"/>
                </a:solidFill>
                <a:latin typeface="Arial"/>
                <a:ea typeface="Arial"/>
                <a:cs typeface="Arial"/>
                <a:sym typeface="Arial"/>
              </a:rPr>
              <a:t>Athletics</a:t>
            </a:r>
            <a:r>
              <a:rPr lang="en" sz="1000" b="1" u="sng">
                <a:solidFill>
                  <a:srgbClr val="0B5394"/>
                </a:solidFill>
                <a:latin typeface="Arial"/>
                <a:ea typeface="Arial"/>
                <a:cs typeface="Arial"/>
                <a:sym typeface="Arial"/>
              </a:rPr>
              <a:t>)	</a:t>
            </a:r>
            <a:r>
              <a:rPr lang="en" sz="1000" b="1">
                <a:solidFill>
                  <a:srgbClr val="0B5394"/>
                </a:solidFill>
                <a:latin typeface="Arial"/>
                <a:ea typeface="Arial"/>
                <a:cs typeface="Arial"/>
                <a:sym typeface="Arial"/>
              </a:rPr>
              <a:t>     </a:t>
            </a:r>
            <a:r>
              <a:rPr lang="en" sz="1000" b="1" u="sng">
                <a:solidFill>
                  <a:srgbClr val="0B5394"/>
                </a:solidFill>
                <a:latin typeface="Arial"/>
                <a:ea typeface="Arial"/>
                <a:cs typeface="Arial"/>
                <a:sym typeface="Arial"/>
              </a:rPr>
              <a:t>Marksmanship Team (Air Rifle Shooting)		Video Outreach Team (Video Editing)			Cyber Team (Network and Security Defense)	</a:t>
            </a:r>
            <a:r>
              <a:rPr lang="en" sz="1000" b="1">
                <a:solidFill>
                  <a:srgbClr val="0B5394"/>
                </a:solidFill>
                <a:latin typeface="Arial"/>
                <a:ea typeface="Arial"/>
                <a:cs typeface="Arial"/>
                <a:sym typeface="Arial"/>
              </a:rPr>
              <a:t>    	</a:t>
            </a:r>
            <a:r>
              <a:rPr lang="en" sz="1000" b="1" u="sng">
                <a:solidFill>
                  <a:srgbClr val="0B5394"/>
                </a:solidFill>
                <a:latin typeface="Arial"/>
                <a:ea typeface="Arial"/>
                <a:cs typeface="Arial"/>
                <a:sym typeface="Arial"/>
              </a:rPr>
              <a:t>Color Guard (Presentation Of the Colors)	</a:t>
            </a:r>
            <a:r>
              <a:rPr lang="en" sz="1000" b="1">
                <a:solidFill>
                  <a:srgbClr val="0B5394"/>
                </a:solidFill>
                <a:latin typeface="Arial"/>
                <a:ea typeface="Arial"/>
                <a:cs typeface="Arial"/>
                <a:sym typeface="Arial"/>
              </a:rPr>
              <a:t>       				    </a:t>
            </a:r>
            <a:r>
              <a:rPr lang="en" sz="1000" b="1" u="sng">
                <a:solidFill>
                  <a:srgbClr val="0B5394"/>
                </a:solidFill>
                <a:latin typeface="Arial"/>
                <a:ea typeface="Arial"/>
                <a:cs typeface="Arial"/>
                <a:sym typeface="Arial"/>
              </a:rPr>
              <a:t>Helping Hands (Community Service Team)</a:t>
            </a:r>
            <a:endParaRPr sz="1000" b="1" u="sng">
              <a:solidFill>
                <a:srgbClr val="0B5394"/>
              </a:solidFill>
              <a:latin typeface="Arial"/>
              <a:ea typeface="Arial"/>
              <a:cs typeface="Arial"/>
              <a:sym typeface="Arial"/>
            </a:endParaRPr>
          </a:p>
          <a:p>
            <a:pPr marL="914400" lvl="0" indent="0" algn="l" rtl="0">
              <a:lnSpc>
                <a:spcPct val="120000"/>
              </a:lnSpc>
              <a:spcBef>
                <a:spcPts val="0"/>
              </a:spcBef>
              <a:spcAft>
                <a:spcPts val="0"/>
              </a:spcAft>
              <a:buNone/>
            </a:pPr>
            <a:r>
              <a:rPr lang="en" sz="1000" b="1" u="sng">
                <a:solidFill>
                  <a:srgbClr val="0B5394"/>
                </a:solidFill>
                <a:latin typeface="Arial"/>
                <a:ea typeface="Arial"/>
                <a:cs typeface="Arial"/>
                <a:sym typeface="Arial"/>
              </a:rPr>
              <a:t>  </a:t>
            </a:r>
            <a:endParaRPr sz="1000" b="1" u="sng">
              <a:solidFill>
                <a:srgbClr val="0B5394"/>
              </a:solidFill>
              <a:latin typeface="Arial"/>
              <a:ea typeface="Arial"/>
              <a:cs typeface="Arial"/>
              <a:sym typeface="Arial"/>
            </a:endParaRPr>
          </a:p>
          <a:p>
            <a:pPr marL="914400" lvl="0" indent="0" algn="l" rtl="0">
              <a:lnSpc>
                <a:spcPct val="120000"/>
              </a:lnSpc>
              <a:spcBef>
                <a:spcPts val="0"/>
              </a:spcBef>
              <a:spcAft>
                <a:spcPts val="0"/>
              </a:spcAft>
              <a:buNone/>
            </a:pPr>
            <a:endParaRPr sz="1000" b="1" u="sng">
              <a:solidFill>
                <a:schemeClr val="dk2"/>
              </a:solidFill>
              <a:latin typeface="Arial"/>
              <a:ea typeface="Arial"/>
              <a:cs typeface="Arial"/>
              <a:sym typeface="Arial"/>
            </a:endParaRPr>
          </a:p>
          <a:p>
            <a:pPr marL="914400" lvl="0" indent="0" algn="l" rtl="0">
              <a:lnSpc>
                <a:spcPct val="120000"/>
              </a:lnSpc>
              <a:spcBef>
                <a:spcPts val="0"/>
              </a:spcBef>
              <a:spcAft>
                <a:spcPts val="0"/>
              </a:spcAft>
              <a:buNone/>
            </a:pPr>
            <a:endParaRPr sz="1000" b="1" i="1" u="sng">
              <a:solidFill>
                <a:srgbClr val="F1C232"/>
              </a:solidFill>
              <a:latin typeface="Arial"/>
              <a:ea typeface="Arial"/>
              <a:cs typeface="Arial"/>
              <a:sym typeface="Arial"/>
            </a:endParaRPr>
          </a:p>
          <a:p>
            <a:pPr marL="0" lvl="0" indent="0" algn="l" rtl="0">
              <a:spcBef>
                <a:spcPts val="0"/>
              </a:spcBef>
              <a:spcAft>
                <a:spcPts val="0"/>
              </a:spcAft>
              <a:buNone/>
            </a:pPr>
            <a:endParaRPr sz="3000" b="1" i="1" u="sng">
              <a:solidFill>
                <a:srgbClr val="D9D9D9"/>
              </a:solidFill>
              <a:latin typeface="Arial"/>
              <a:ea typeface="Arial"/>
              <a:cs typeface="Arial"/>
              <a:sym typeface="Arial"/>
            </a:endParaRPr>
          </a:p>
          <a:p>
            <a:pPr marL="0" lvl="0" indent="0" algn="l" rtl="0">
              <a:spcBef>
                <a:spcPts val="0"/>
              </a:spcBef>
              <a:spcAft>
                <a:spcPts val="0"/>
              </a:spcAft>
              <a:buNone/>
            </a:pPr>
            <a:endParaRPr b="1"/>
          </a:p>
          <a:p>
            <a:pPr marL="914400" lvl="0" indent="0" algn="l" rtl="0">
              <a:lnSpc>
                <a:spcPct val="120000"/>
              </a:lnSpc>
              <a:spcBef>
                <a:spcPts val="1600"/>
              </a:spcBef>
              <a:spcAft>
                <a:spcPts val="0"/>
              </a:spcAft>
              <a:buNone/>
            </a:pPr>
            <a:endParaRPr sz="1000" b="1" u="sng">
              <a:solidFill>
                <a:srgbClr val="F1C232"/>
              </a:solidFill>
              <a:latin typeface="Arial"/>
              <a:ea typeface="Arial"/>
              <a:cs typeface="Arial"/>
              <a:sym typeface="Arial"/>
            </a:endParaRPr>
          </a:p>
          <a:p>
            <a:pPr marL="914400" lvl="0" indent="0" algn="l" rtl="0">
              <a:lnSpc>
                <a:spcPct val="120000"/>
              </a:lnSpc>
              <a:spcBef>
                <a:spcPts val="0"/>
              </a:spcBef>
              <a:spcAft>
                <a:spcPts val="0"/>
              </a:spcAft>
              <a:buNone/>
            </a:pPr>
            <a:endParaRPr sz="1000" b="1" i="1" u="sng">
              <a:solidFill>
                <a:srgbClr val="F1C232"/>
              </a:solidFill>
              <a:latin typeface="Arial"/>
              <a:ea typeface="Arial"/>
              <a:cs typeface="Arial"/>
              <a:sym typeface="Arial"/>
            </a:endParaRPr>
          </a:p>
          <a:p>
            <a:pPr marL="0" lvl="0" indent="0" algn="l" rtl="0">
              <a:spcBef>
                <a:spcPts val="0"/>
              </a:spcBef>
              <a:spcAft>
                <a:spcPts val="0"/>
              </a:spcAft>
              <a:buNone/>
            </a:pPr>
            <a:endParaRPr sz="3000" b="1" i="1" u="sng">
              <a:solidFill>
                <a:srgbClr val="D9D9D9"/>
              </a:solidFill>
              <a:latin typeface="Arial"/>
              <a:ea typeface="Arial"/>
              <a:cs typeface="Arial"/>
              <a:sym typeface="Arial"/>
            </a:endParaRPr>
          </a:p>
          <a:p>
            <a:pPr marL="0" lvl="0" indent="0" algn="l" rtl="0">
              <a:spcBef>
                <a:spcPts val="0"/>
              </a:spcBef>
              <a:spcAft>
                <a:spcPts val="1600"/>
              </a:spcAft>
              <a:buNone/>
            </a:pPr>
            <a:endParaRPr/>
          </a:p>
        </p:txBody>
      </p:sp>
      <p:sp>
        <p:nvSpPr>
          <p:cNvPr id="88" name="Google Shape;88;p17"/>
          <p:cNvSpPr txBox="1"/>
          <p:nvPr/>
        </p:nvSpPr>
        <p:spPr>
          <a:xfrm>
            <a:off x="424500" y="1192825"/>
            <a:ext cx="4396800" cy="4878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rgbClr val="990000"/>
                </a:solidFill>
                <a:latin typeface="Yellowtail"/>
                <a:ea typeface="Yellowtail"/>
                <a:cs typeface="Yellowtail"/>
                <a:sym typeface="Yellowtail"/>
              </a:rPr>
              <a:t>47 Years………..</a:t>
            </a:r>
            <a:endParaRPr sz="3000" i="1">
              <a:solidFill>
                <a:srgbClr val="990000"/>
              </a:solidFill>
              <a:latin typeface="Yellowtail"/>
              <a:ea typeface="Yellowtail"/>
              <a:cs typeface="Yellowtail"/>
              <a:sym typeface="Yellowtai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533400"/>
            <a:ext cx="8368200" cy="488100"/>
          </a:xfrm>
          <a:prstGeom prst="rect">
            <a:avLst/>
          </a:prstGeom>
          <a:ln w="76200" cap="flat" cmpd="sng">
            <a:solidFill>
              <a:srgbClr val="EFEFE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800">
                <a:latin typeface="Impact"/>
                <a:ea typeface="Impact"/>
                <a:cs typeface="Impact"/>
                <a:sym typeface="Impact"/>
              </a:rPr>
              <a:t>Corps Impact </a:t>
            </a:r>
            <a:endParaRPr sz="1800">
              <a:latin typeface="Impact"/>
              <a:ea typeface="Impact"/>
              <a:cs typeface="Impact"/>
              <a:sym typeface="Impact"/>
            </a:endParaRPr>
          </a:p>
        </p:txBody>
      </p:sp>
      <p:sp>
        <p:nvSpPr>
          <p:cNvPr id="94" name="Google Shape;94;p18"/>
          <p:cNvSpPr txBox="1">
            <a:spLocks noGrp="1"/>
          </p:cNvSpPr>
          <p:nvPr>
            <p:ph type="body" idx="1"/>
          </p:nvPr>
        </p:nvSpPr>
        <p:spPr>
          <a:xfrm>
            <a:off x="387900" y="1021499"/>
            <a:ext cx="8368200" cy="927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E599"/>
              </a:buClr>
              <a:buSzPts val="1200"/>
              <a:buFont typeface="Arial"/>
              <a:buChar char="●"/>
            </a:pPr>
            <a:r>
              <a:rPr lang="en" sz="1600" b="1">
                <a:solidFill>
                  <a:srgbClr val="FFE599"/>
                </a:solidFill>
                <a:latin typeface="Arial"/>
                <a:ea typeface="Arial"/>
                <a:cs typeface="Arial"/>
                <a:sym typeface="Arial"/>
              </a:rPr>
              <a:t>Raise at least $5,000 in profit through at least five fundraisers by April 1st, 2018</a:t>
            </a:r>
            <a:endParaRPr sz="1600" b="1">
              <a:solidFill>
                <a:srgbClr val="FFE599"/>
              </a:solidFill>
              <a:latin typeface="Arial"/>
              <a:ea typeface="Arial"/>
              <a:cs typeface="Arial"/>
              <a:sym typeface="Arial"/>
            </a:endParaRPr>
          </a:p>
          <a:p>
            <a:pPr marL="457200" lvl="0" indent="-304800" algn="l" rtl="0">
              <a:spcBef>
                <a:spcPts val="0"/>
              </a:spcBef>
              <a:spcAft>
                <a:spcPts val="0"/>
              </a:spcAft>
              <a:buClr>
                <a:srgbClr val="FFE599"/>
              </a:buClr>
              <a:buSzPts val="1200"/>
              <a:buFont typeface="Arial"/>
              <a:buChar char="●"/>
            </a:pPr>
            <a:r>
              <a:rPr lang="en" sz="1600" b="1">
                <a:solidFill>
                  <a:srgbClr val="FFE599"/>
                </a:solidFill>
                <a:latin typeface="Arial"/>
                <a:ea typeface="Arial"/>
                <a:cs typeface="Arial"/>
                <a:sym typeface="Arial"/>
              </a:rPr>
              <a:t> Have 75% of NC-075 passing their core classes by April 1st, 2018</a:t>
            </a:r>
            <a:endParaRPr sz="1600" b="1">
              <a:solidFill>
                <a:srgbClr val="FFE599"/>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a:solidFill>
                  <a:srgbClr val="FFFF00"/>
                </a:solidFill>
                <a:latin typeface="Amatic SC"/>
                <a:ea typeface="Amatic SC"/>
                <a:cs typeface="Amatic SC"/>
                <a:sym typeface="Amatic SC"/>
              </a:rPr>
              <a:t> </a:t>
            </a:r>
            <a:endParaRPr>
              <a:solidFill>
                <a:srgbClr val="FFFF00"/>
              </a:solidFill>
              <a:latin typeface="Amatic SC"/>
              <a:ea typeface="Amatic SC"/>
              <a:cs typeface="Amatic SC"/>
              <a:sym typeface="Amatic SC"/>
            </a:endParaRPr>
          </a:p>
          <a:p>
            <a:pPr marL="0" lvl="0" indent="0" algn="l" rtl="0">
              <a:spcBef>
                <a:spcPts val="0"/>
              </a:spcBef>
              <a:spcAft>
                <a:spcPts val="1600"/>
              </a:spcAft>
              <a:buNone/>
            </a:pPr>
            <a:endParaRPr sz="1100">
              <a:solidFill>
                <a:srgbClr val="FFFF00"/>
              </a:solidFill>
              <a:latin typeface="Calibri"/>
              <a:ea typeface="Calibri"/>
              <a:cs typeface="Calibri"/>
              <a:sym typeface="Calibri"/>
            </a:endParaRPr>
          </a:p>
        </p:txBody>
      </p:sp>
      <p:sp>
        <p:nvSpPr>
          <p:cNvPr id="95" name="Google Shape;95;p18"/>
          <p:cNvSpPr txBox="1"/>
          <p:nvPr/>
        </p:nvSpPr>
        <p:spPr>
          <a:xfrm>
            <a:off x="387900" y="1699550"/>
            <a:ext cx="8368200" cy="565500"/>
          </a:xfrm>
          <a:prstGeom prst="rect">
            <a:avLst/>
          </a:prstGeom>
          <a:noFill/>
          <a:ln w="76200"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Impact"/>
                <a:ea typeface="Impact"/>
                <a:cs typeface="Impact"/>
                <a:sym typeface="Impact"/>
              </a:rPr>
              <a:t>School Impact </a:t>
            </a:r>
            <a:endParaRPr>
              <a:solidFill>
                <a:srgbClr val="F3F3F3"/>
              </a:solidFill>
              <a:latin typeface="Impact"/>
              <a:ea typeface="Impact"/>
              <a:cs typeface="Impact"/>
              <a:sym typeface="Impact"/>
            </a:endParaRPr>
          </a:p>
        </p:txBody>
      </p:sp>
      <p:sp>
        <p:nvSpPr>
          <p:cNvPr id="96" name="Google Shape;96;p18"/>
          <p:cNvSpPr txBox="1"/>
          <p:nvPr/>
        </p:nvSpPr>
        <p:spPr>
          <a:xfrm>
            <a:off x="407250" y="2265050"/>
            <a:ext cx="8063700" cy="836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FFD966"/>
              </a:buClr>
              <a:buSzPts val="1600"/>
              <a:buChar char="●"/>
            </a:pPr>
            <a:r>
              <a:rPr lang="en" sz="1600" b="1">
                <a:solidFill>
                  <a:srgbClr val="FFD966"/>
                </a:solidFill>
              </a:rPr>
              <a:t>Conduct at least thirty-five (35) school service events for the 2018-2019 school year.</a:t>
            </a:r>
            <a:endParaRPr sz="1600" b="1">
              <a:solidFill>
                <a:srgbClr val="FFD966"/>
              </a:solidFill>
            </a:endParaRPr>
          </a:p>
          <a:p>
            <a:pPr marL="457200" lvl="0" indent="-330200" algn="l" rtl="0">
              <a:lnSpc>
                <a:spcPct val="115000"/>
              </a:lnSpc>
              <a:spcBef>
                <a:spcPts val="0"/>
              </a:spcBef>
              <a:spcAft>
                <a:spcPts val="0"/>
              </a:spcAft>
              <a:buClr>
                <a:srgbClr val="FFD966"/>
              </a:buClr>
              <a:buSzPts val="1600"/>
              <a:buChar char="●"/>
            </a:pPr>
            <a:r>
              <a:rPr lang="en" sz="1600" b="1">
                <a:solidFill>
                  <a:srgbClr val="FFD966"/>
                </a:solidFill>
              </a:rPr>
              <a:t>Recruit at least 50 new cadets for the next school year as well as retain at least 65 current cadets by the 2019-2020 enrollment date</a:t>
            </a:r>
            <a:endParaRPr sz="1600">
              <a:solidFill>
                <a:srgbClr val="FFD966"/>
              </a:solidFill>
              <a:latin typeface="Calibri"/>
              <a:ea typeface="Calibri"/>
              <a:cs typeface="Calibri"/>
              <a:sym typeface="Calibri"/>
            </a:endParaRPr>
          </a:p>
        </p:txBody>
      </p:sp>
      <p:sp>
        <p:nvSpPr>
          <p:cNvPr id="97" name="Google Shape;97;p18"/>
          <p:cNvSpPr txBox="1"/>
          <p:nvPr/>
        </p:nvSpPr>
        <p:spPr>
          <a:xfrm>
            <a:off x="387900" y="3549100"/>
            <a:ext cx="8368200" cy="4881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Impact"/>
                <a:ea typeface="Impact"/>
                <a:cs typeface="Impact"/>
                <a:sym typeface="Impact"/>
              </a:rPr>
              <a:t>Community Impact  </a:t>
            </a:r>
            <a:endParaRPr>
              <a:solidFill>
                <a:srgbClr val="F3F3F3"/>
              </a:solidFill>
              <a:latin typeface="Impact"/>
              <a:ea typeface="Impact"/>
              <a:cs typeface="Impact"/>
              <a:sym typeface="Impact"/>
            </a:endParaRPr>
          </a:p>
        </p:txBody>
      </p:sp>
      <p:sp>
        <p:nvSpPr>
          <p:cNvPr id="98" name="Google Shape;98;p18"/>
          <p:cNvSpPr txBox="1"/>
          <p:nvPr/>
        </p:nvSpPr>
        <p:spPr>
          <a:xfrm>
            <a:off x="407250" y="4001675"/>
            <a:ext cx="8025000" cy="10923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600" b="1">
                <a:solidFill>
                  <a:srgbClr val="F1C232"/>
                </a:solidFill>
              </a:rPr>
              <a:t>Assist at least 10 local charitable organization in the community by April 1st, 2018</a:t>
            </a:r>
            <a:endParaRPr sz="1600" b="1">
              <a:solidFill>
                <a:srgbClr val="F1C232"/>
              </a:solidFill>
            </a:endParaRPr>
          </a:p>
          <a:p>
            <a:pPr marL="457200" lvl="0" indent="-304800" algn="l" rtl="0">
              <a:lnSpc>
                <a:spcPct val="115000"/>
              </a:lnSpc>
              <a:spcBef>
                <a:spcPts val="0"/>
              </a:spcBef>
              <a:spcAft>
                <a:spcPts val="0"/>
              </a:spcAft>
              <a:buClr>
                <a:schemeClr val="dk1"/>
              </a:buClr>
              <a:buSzPts val="1200"/>
              <a:buChar char="●"/>
            </a:pPr>
            <a:r>
              <a:rPr lang="en" sz="1600" b="1">
                <a:solidFill>
                  <a:srgbClr val="F1C232"/>
                </a:solidFill>
              </a:rPr>
              <a:t>Have an average of 12 community service hours per NC-075 cadet by April 1st, 2018</a:t>
            </a:r>
            <a:endParaRPr sz="1600" b="1">
              <a:solidFill>
                <a:srgbClr val="F1C232"/>
              </a:solidFill>
            </a:endParaRPr>
          </a:p>
          <a:p>
            <a:pPr marL="0" lvl="0" indent="0" algn="l" rtl="0">
              <a:lnSpc>
                <a:spcPct val="115000"/>
              </a:lnSpc>
              <a:spcBef>
                <a:spcPts val="0"/>
              </a:spcBef>
              <a:spcAft>
                <a:spcPts val="0"/>
              </a:spcAft>
              <a:buNone/>
            </a:pPr>
            <a:endParaRPr sz="1100">
              <a:solidFill>
                <a:srgbClr val="FFFF00"/>
              </a:solidFill>
              <a:latin typeface="Calibri"/>
              <a:ea typeface="Calibri"/>
              <a:cs typeface="Calibri"/>
              <a:sym typeface="Calibri"/>
            </a:endParaRPr>
          </a:p>
        </p:txBody>
      </p:sp>
      <p:sp>
        <p:nvSpPr>
          <p:cNvPr id="99" name="Google Shape;99;p18"/>
          <p:cNvSpPr txBox="1"/>
          <p:nvPr/>
        </p:nvSpPr>
        <p:spPr>
          <a:xfrm>
            <a:off x="1130950" y="185900"/>
            <a:ext cx="61659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3F3F3"/>
                </a:solidFill>
              </a:rPr>
              <a:t>2018- 2019 NC-075 Goals </a:t>
            </a:r>
            <a:endParaRPr>
              <a:solidFill>
                <a:srgbClr val="F3F3F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Performance </a:t>
            </a:r>
            <a:endParaRPr/>
          </a:p>
        </p:txBody>
      </p:sp>
      <p:sp>
        <p:nvSpPr>
          <p:cNvPr id="105" name="Google Shape;105;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19" title="Points scored"/>
          <p:cNvPicPr preferRelativeResize="0"/>
          <p:nvPr/>
        </p:nvPicPr>
        <p:blipFill>
          <a:blip r:embed="rId3">
            <a:alphaModFix/>
          </a:blip>
          <a:stretch>
            <a:fillRect/>
          </a:stretch>
        </p:blipFill>
        <p:spPr>
          <a:xfrm>
            <a:off x="387907" y="1489825"/>
            <a:ext cx="3064275" cy="18947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87900" y="86200"/>
            <a:ext cx="8368200" cy="686100"/>
          </a:xfrm>
          <a:prstGeom prst="rect">
            <a:avLst/>
          </a:prstGeom>
          <a:ln w="19050" cap="flat" cmpd="sng">
            <a:solidFill>
              <a:srgbClr val="FFD966"/>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Community Service </a:t>
            </a:r>
            <a:endParaRPr/>
          </a:p>
        </p:txBody>
      </p:sp>
      <p:sp>
        <p:nvSpPr>
          <p:cNvPr id="112" name="Google Shape;112;p20"/>
          <p:cNvSpPr txBox="1">
            <a:spLocks noGrp="1"/>
          </p:cNvSpPr>
          <p:nvPr>
            <p:ph type="body" idx="1"/>
          </p:nvPr>
        </p:nvSpPr>
        <p:spPr>
          <a:xfrm>
            <a:off x="387900" y="1169675"/>
            <a:ext cx="4314000" cy="25161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 sz="1400" b="1">
                <a:solidFill>
                  <a:srgbClr val="F1C232"/>
                </a:solidFill>
                <a:latin typeface="Arial"/>
                <a:ea typeface="Arial"/>
                <a:cs typeface="Arial"/>
                <a:sym typeface="Arial"/>
              </a:rPr>
              <a:t>A large part of JROTC.</a:t>
            </a:r>
            <a:endParaRPr sz="1400" b="1">
              <a:solidFill>
                <a:srgbClr val="F1C232"/>
              </a:solidFill>
              <a:latin typeface="Arial"/>
              <a:ea typeface="Arial"/>
              <a:cs typeface="Arial"/>
              <a:sym typeface="Arial"/>
            </a:endParaRPr>
          </a:p>
          <a:p>
            <a:pPr marL="0" lvl="0" indent="0" algn="l" rtl="0">
              <a:lnSpc>
                <a:spcPct val="138000"/>
              </a:lnSpc>
              <a:spcBef>
                <a:spcPts val="1600"/>
              </a:spcBef>
              <a:spcAft>
                <a:spcPts val="0"/>
              </a:spcAft>
              <a:buNone/>
            </a:pPr>
            <a:r>
              <a:rPr lang="en" sz="1400" b="1">
                <a:solidFill>
                  <a:srgbClr val="F1C232"/>
                </a:solidFill>
                <a:latin typeface="Arial"/>
                <a:ea typeface="Arial"/>
                <a:cs typeface="Arial"/>
                <a:sym typeface="Arial"/>
              </a:rPr>
              <a:t>We help those of the community whenever we can so that cadets can learn the true meaning of being a citizen.</a:t>
            </a:r>
            <a:endParaRPr sz="1400" b="1">
              <a:solidFill>
                <a:srgbClr val="F1C232"/>
              </a:solidFill>
              <a:latin typeface="Arial"/>
              <a:ea typeface="Arial"/>
              <a:cs typeface="Arial"/>
              <a:sym typeface="Arial"/>
            </a:endParaRPr>
          </a:p>
          <a:p>
            <a:pPr marL="0" lvl="0" indent="0" algn="l" rtl="0">
              <a:lnSpc>
                <a:spcPct val="138000"/>
              </a:lnSpc>
              <a:spcBef>
                <a:spcPts val="1600"/>
              </a:spcBef>
              <a:spcAft>
                <a:spcPts val="0"/>
              </a:spcAft>
              <a:buNone/>
            </a:pPr>
            <a:r>
              <a:rPr lang="en" sz="1400" b="1">
                <a:solidFill>
                  <a:srgbClr val="F1C232"/>
                </a:solidFill>
                <a:latin typeface="Arial"/>
                <a:ea typeface="Arial"/>
                <a:cs typeface="Arial"/>
                <a:sym typeface="Arial"/>
              </a:rPr>
              <a:t>We offer many opportunities to participate in these events.</a:t>
            </a:r>
            <a:endParaRPr sz="1400" b="1">
              <a:solidFill>
                <a:srgbClr val="F1C232"/>
              </a:solidFill>
              <a:latin typeface="Arial"/>
              <a:ea typeface="Arial"/>
              <a:cs typeface="Arial"/>
              <a:sym typeface="Arial"/>
            </a:endParaRPr>
          </a:p>
          <a:p>
            <a:pPr marL="0" lvl="0" indent="0" algn="l" rtl="0">
              <a:lnSpc>
                <a:spcPct val="138000"/>
              </a:lnSpc>
              <a:spcBef>
                <a:spcPts val="1600"/>
              </a:spcBef>
              <a:spcAft>
                <a:spcPts val="0"/>
              </a:spcAft>
              <a:buNone/>
            </a:pPr>
            <a:r>
              <a:rPr lang="en" sz="1400" b="1">
                <a:solidFill>
                  <a:srgbClr val="F1C232"/>
                </a:solidFill>
                <a:latin typeface="Arial"/>
                <a:ea typeface="Arial"/>
                <a:cs typeface="Arial"/>
                <a:sym typeface="Arial"/>
              </a:rPr>
              <a:t>Such as: </a:t>
            </a:r>
            <a:endParaRPr sz="1400" b="1">
              <a:solidFill>
                <a:srgbClr val="F1C232"/>
              </a:solidFill>
              <a:latin typeface="Arial"/>
              <a:ea typeface="Arial"/>
              <a:cs typeface="Arial"/>
              <a:sym typeface="Arial"/>
            </a:endParaRPr>
          </a:p>
          <a:p>
            <a:pPr marL="0" lvl="0" indent="0" algn="l" rtl="0">
              <a:lnSpc>
                <a:spcPct val="138000"/>
              </a:lnSpc>
              <a:spcBef>
                <a:spcPts val="1600"/>
              </a:spcBef>
              <a:spcAft>
                <a:spcPts val="0"/>
              </a:spcAft>
              <a:buNone/>
            </a:pPr>
            <a:r>
              <a:rPr lang="en" sz="1400" b="1">
                <a:solidFill>
                  <a:srgbClr val="F1C232"/>
                </a:solidFill>
                <a:latin typeface="Arial"/>
                <a:ea typeface="Arial"/>
                <a:cs typeface="Arial"/>
                <a:sym typeface="Arial"/>
              </a:rPr>
              <a:t>Haywood co. Apple Festival, Salvation army Bell Ringing, Wreaths Across America, Hurricane Florence Care Packages, ect.</a:t>
            </a:r>
            <a:endParaRPr sz="1400" b="1">
              <a:solidFill>
                <a:srgbClr val="F1C232"/>
              </a:solidFill>
              <a:latin typeface="Arial"/>
              <a:ea typeface="Arial"/>
              <a:cs typeface="Arial"/>
              <a:sym typeface="Arial"/>
            </a:endParaRPr>
          </a:p>
          <a:p>
            <a:pPr marL="0" lvl="0" indent="0" algn="l" rtl="0">
              <a:spcBef>
                <a:spcPts val="1600"/>
              </a:spcBef>
              <a:spcAft>
                <a:spcPts val="0"/>
              </a:spcAft>
              <a:buNone/>
            </a:pPr>
            <a:endParaRPr sz="1400">
              <a:solidFill>
                <a:srgbClr val="434343"/>
              </a:solidFill>
              <a:latin typeface="Arial"/>
              <a:ea typeface="Arial"/>
              <a:cs typeface="Arial"/>
              <a:sym typeface="Arial"/>
            </a:endParaRPr>
          </a:p>
          <a:p>
            <a:pPr marL="0" lvl="0" indent="0" algn="l" rtl="0">
              <a:spcBef>
                <a:spcPts val="0"/>
              </a:spcBef>
              <a:spcAft>
                <a:spcPts val="0"/>
              </a:spcAft>
              <a:buNone/>
            </a:pPr>
            <a:endParaRPr sz="1400">
              <a:solidFill>
                <a:srgbClr val="434343"/>
              </a:solidFill>
              <a:latin typeface="Arial"/>
              <a:ea typeface="Arial"/>
              <a:cs typeface="Arial"/>
              <a:sym typeface="Arial"/>
            </a:endParaRPr>
          </a:p>
          <a:p>
            <a:pPr marL="0" lvl="0" indent="0" algn="l" rtl="0">
              <a:spcBef>
                <a:spcPts val="0"/>
              </a:spcBef>
              <a:spcAft>
                <a:spcPts val="1600"/>
              </a:spcAft>
              <a:buNone/>
            </a:pPr>
            <a:endParaRPr/>
          </a:p>
        </p:txBody>
      </p:sp>
      <p:pic>
        <p:nvPicPr>
          <p:cNvPr id="113" name="Google Shape;113;p20"/>
          <p:cNvPicPr preferRelativeResize="0"/>
          <p:nvPr/>
        </p:nvPicPr>
        <p:blipFill>
          <a:blip r:embed="rId3">
            <a:alphaModFix/>
          </a:blip>
          <a:stretch>
            <a:fillRect/>
          </a:stretch>
        </p:blipFill>
        <p:spPr>
          <a:xfrm>
            <a:off x="4752525" y="874150"/>
            <a:ext cx="3855209" cy="36945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p:nvPr/>
        </p:nvSpPr>
        <p:spPr>
          <a:xfrm>
            <a:off x="193650" y="139425"/>
            <a:ext cx="7312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Cadet Achievements </a:t>
            </a:r>
            <a:endParaRPr sz="2400">
              <a:solidFill>
                <a:srgbClr val="FFFFFF"/>
              </a:solidFill>
            </a:endParaRPr>
          </a:p>
        </p:txBody>
      </p:sp>
      <p:sp>
        <p:nvSpPr>
          <p:cNvPr id="119" name="Google Shape;119;p21"/>
          <p:cNvSpPr txBox="1"/>
          <p:nvPr/>
        </p:nvSpPr>
        <p:spPr>
          <a:xfrm>
            <a:off x="278875" y="704900"/>
            <a:ext cx="2657100" cy="4113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Boys Nation, 4-year Army ROTC scholarship; obtained by Jack Leslie.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NASA Camp: Jordan Smelley, Clay Payne, Cole Slater</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9/11 Ceremony: Planned by Olivia Fleegle, Clay Payne.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VMI / Western Colorguard</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 14th Annual veterans Day Luncheon:</a:t>
            </a: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120" name="Google Shape;120;p21"/>
          <p:cNvSpPr txBox="1"/>
          <p:nvPr/>
        </p:nvSpPr>
        <p:spPr>
          <a:xfrm>
            <a:off x="3194150" y="233725"/>
            <a:ext cx="2943600" cy="2159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3F3F3"/>
              </a:buClr>
              <a:buSzPts val="1400"/>
              <a:buChar char="●"/>
            </a:pPr>
            <a:r>
              <a:rPr lang="en">
                <a:solidFill>
                  <a:srgbClr val="F3F3F3"/>
                </a:solidFill>
              </a:rPr>
              <a:t>112th Annual Canton Labor Day Parade: </a:t>
            </a:r>
            <a:endParaRPr>
              <a:solidFill>
                <a:srgbClr val="F3F3F3"/>
              </a:solidFill>
            </a:endParaRPr>
          </a:p>
          <a:p>
            <a:pPr marL="457200" lvl="0" indent="0" algn="l" rtl="0">
              <a:spcBef>
                <a:spcPts val="0"/>
              </a:spcBef>
              <a:spcAft>
                <a:spcPts val="0"/>
              </a:spcAft>
              <a:buNone/>
            </a:pPr>
            <a:endParaRPr>
              <a:solidFill>
                <a:srgbClr val="F3F3F3"/>
              </a:solidFill>
            </a:endParaRPr>
          </a:p>
          <a:p>
            <a:pPr marL="457200" lvl="0" indent="-317500" algn="l" rtl="0">
              <a:spcBef>
                <a:spcPts val="0"/>
              </a:spcBef>
              <a:spcAft>
                <a:spcPts val="0"/>
              </a:spcAft>
              <a:buClr>
                <a:srgbClr val="F3F3F3"/>
              </a:buClr>
              <a:buSzPts val="1400"/>
              <a:buChar char="●"/>
            </a:pPr>
            <a:r>
              <a:rPr lang="en">
                <a:solidFill>
                  <a:srgbClr val="F3F3F3"/>
                </a:solidFill>
              </a:rPr>
              <a:t>1st Ever NC-075 Drill Camp: </a:t>
            </a:r>
            <a:endParaRPr>
              <a:solidFill>
                <a:srgbClr val="F3F3F3"/>
              </a:solidFill>
            </a:endParaRPr>
          </a:p>
          <a:p>
            <a:pPr marL="457200" lvl="0" indent="0" algn="l" rtl="0">
              <a:spcBef>
                <a:spcPts val="0"/>
              </a:spcBef>
              <a:spcAft>
                <a:spcPts val="0"/>
              </a:spcAft>
              <a:buNone/>
            </a:pPr>
            <a:endParaRPr>
              <a:solidFill>
                <a:srgbClr val="F3F3F3"/>
              </a:solidFill>
            </a:endParaRPr>
          </a:p>
          <a:p>
            <a:pPr marL="457200" lvl="0" indent="-317500" algn="l" rtl="0">
              <a:spcBef>
                <a:spcPts val="0"/>
              </a:spcBef>
              <a:spcAft>
                <a:spcPts val="0"/>
              </a:spcAft>
              <a:buClr>
                <a:srgbClr val="F3F3F3"/>
              </a:buClr>
              <a:buSzPts val="1400"/>
              <a:buChar char="●"/>
            </a:pPr>
            <a:r>
              <a:rPr lang="en">
                <a:solidFill>
                  <a:srgbClr val="F3F3F3"/>
                </a:solidFill>
              </a:rPr>
              <a:t>35th Annual Folkmoot parade: </a:t>
            </a:r>
            <a:endParaRPr>
              <a:solidFill>
                <a:srgbClr val="F3F3F3"/>
              </a:solidFill>
            </a:endParaRPr>
          </a:p>
          <a:p>
            <a:pPr marL="457200" lvl="0" indent="0" algn="l" rtl="0">
              <a:spcBef>
                <a:spcPts val="0"/>
              </a:spcBef>
              <a:spcAft>
                <a:spcPts val="0"/>
              </a:spcAft>
              <a:buNone/>
            </a:pPr>
            <a:endParaRPr>
              <a:solidFill>
                <a:srgbClr val="F3F3F3"/>
              </a:solidFill>
            </a:endParaRPr>
          </a:p>
          <a:p>
            <a:pPr marL="457200" lvl="0" indent="-317500" algn="l" rtl="0">
              <a:spcBef>
                <a:spcPts val="0"/>
              </a:spcBef>
              <a:spcAft>
                <a:spcPts val="0"/>
              </a:spcAft>
              <a:buClr>
                <a:srgbClr val="F3F3F3"/>
              </a:buClr>
              <a:buSzPts val="1400"/>
              <a:buChar char="●"/>
            </a:pPr>
            <a:r>
              <a:rPr lang="en">
                <a:solidFill>
                  <a:srgbClr val="F3F3F3"/>
                </a:solidFill>
              </a:rPr>
              <a:t>Flag retirement Ceremony: </a:t>
            </a:r>
            <a:endParaRPr>
              <a:solidFill>
                <a:srgbClr val="F3F3F3"/>
              </a:solidFill>
            </a:endParaRPr>
          </a:p>
          <a:p>
            <a:pPr marL="457200" lvl="0" indent="0" algn="l" rtl="0">
              <a:spcBef>
                <a:spcPts val="0"/>
              </a:spcBef>
              <a:spcAft>
                <a:spcPts val="0"/>
              </a:spcAft>
              <a:buNone/>
            </a:pPr>
            <a:endParaRPr>
              <a:solidFill>
                <a:srgbClr val="F3F3F3"/>
              </a:solidFill>
            </a:endParaRPr>
          </a:p>
        </p:txBody>
      </p:sp>
      <p:sp>
        <p:nvSpPr>
          <p:cNvPr id="121" name="Google Shape;121;p21"/>
          <p:cNvSpPr txBox="1"/>
          <p:nvPr/>
        </p:nvSpPr>
        <p:spPr>
          <a:xfrm>
            <a:off x="3336050" y="2332675"/>
            <a:ext cx="2801700" cy="1767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National Honor Society Acceptance:</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Enlistment Into USAF: Jonathan Delacruz</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 Enlisted into ARMY:</a:t>
            </a:r>
            <a:endParaRPr>
              <a:solidFill>
                <a:srgbClr val="FFFFFF"/>
              </a:solidFill>
            </a:endParaRPr>
          </a:p>
          <a:p>
            <a:pPr marL="457200" lvl="0" indent="0" algn="l" rtl="0">
              <a:spcBef>
                <a:spcPts val="0"/>
              </a:spcBef>
              <a:spcAft>
                <a:spcPts val="0"/>
              </a:spcAft>
              <a:buNone/>
            </a:pPr>
            <a:r>
              <a:rPr lang="en">
                <a:solidFill>
                  <a:srgbClr val="FFFFFF"/>
                </a:solidFill>
              </a:rPr>
              <a:t>Gage Dike </a:t>
            </a:r>
            <a:endParaRPr>
              <a:solidFill>
                <a:srgbClr val="FFFFFF"/>
              </a:solidFill>
            </a:endParaRPr>
          </a:p>
          <a:p>
            <a:pPr marL="457200" lvl="0" indent="0" algn="l" rtl="0">
              <a:spcBef>
                <a:spcPts val="0"/>
              </a:spcBef>
              <a:spcAft>
                <a:spcPts val="0"/>
              </a:spcAft>
              <a:buNone/>
            </a:pPr>
            <a:r>
              <a:rPr lang="en">
                <a:solidFill>
                  <a:srgbClr val="FFFFFF"/>
                </a:solidFill>
              </a:rPr>
              <a:t> </a:t>
            </a:r>
            <a:endParaRPr>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595</Words>
  <Application>Microsoft Office PowerPoint</Application>
  <PresentationFormat>On-screen Show (16:9)</PresentationFormat>
  <Paragraphs>98</Paragraphs>
  <Slides>11</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Special Elite</vt:lpstr>
      <vt:lpstr>Calibri</vt:lpstr>
      <vt:lpstr>Roboto</vt:lpstr>
      <vt:lpstr>Yellowtail</vt:lpstr>
      <vt:lpstr>Times New Roman</vt:lpstr>
      <vt:lpstr>Roboto Slab</vt:lpstr>
      <vt:lpstr>Arial</vt:lpstr>
      <vt:lpstr>Homemade Apple</vt:lpstr>
      <vt:lpstr>Impact</vt:lpstr>
      <vt:lpstr>Wallpoet</vt:lpstr>
      <vt:lpstr>Cambria</vt:lpstr>
      <vt:lpstr>Amatic SC</vt:lpstr>
      <vt:lpstr>Georgia</vt:lpstr>
      <vt:lpstr>Marina</vt:lpstr>
      <vt:lpstr>Tuscola AFJROTC </vt:lpstr>
      <vt:lpstr>NC-075 Established in 1972 - 46 years “Never Say Die!”  </vt:lpstr>
      <vt:lpstr>NC-075</vt:lpstr>
      <vt:lpstr>Chain Of Command</vt:lpstr>
      <vt:lpstr>PowerPoint Presentation</vt:lpstr>
      <vt:lpstr>Corps Impact </vt:lpstr>
      <vt:lpstr>Performance </vt:lpstr>
      <vt:lpstr>Community Service </vt:lpstr>
      <vt:lpstr>PowerPoint Presentation</vt:lpstr>
      <vt:lpstr>Veterans Day Luncheon </vt:lpstr>
      <vt:lpstr> 20 Cadets - Sports (Baseball(3), Swim(4), Soccer(4),Cheerleading(1), Softball(2), Tennis(1), Football(1), Soccer ref(1), Basketball(1), Wrestling(1), Unified Sports(1), Taekwondo(1), Cross County(1), Sportsman Club(1), Track(3)  3 Cadets - Boy Scouts 26 Cadets - Working 6 Cadets - Youth Group 4 Cadets - Marching Band 2 Cadets - Concert Band 1 Cadet - Color Guard (Band) 2 Cadets - SWAT 1 Cadet - Spirit Club 1 Cadet - Art Club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Tuscola AFJROTC</dc:title>
  <dc:creator>Steven Robertson</dc:creator>
  <cp:lastModifiedBy>Steven Robertson</cp:lastModifiedBy>
  <cp:revision>2</cp:revision>
  <dcterms:modified xsi:type="dcterms:W3CDTF">2019-01-11T14:03:36Z</dcterms:modified>
</cp:coreProperties>
</file>